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3"/>
  </p:notesMasterIdLst>
  <p:sldIdLst>
    <p:sldId id="256" r:id="rId2"/>
    <p:sldId id="257" r:id="rId3"/>
    <p:sldId id="260" r:id="rId4"/>
    <p:sldId id="262" r:id="rId5"/>
    <p:sldId id="264" r:id="rId6"/>
    <p:sldId id="263" r:id="rId7"/>
    <p:sldId id="258" r:id="rId8"/>
    <p:sldId id="259" r:id="rId9"/>
    <p:sldId id="261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4ABE8432-9DA2-4160-8BCA-375704891BBD}">
          <p14:sldIdLst>
            <p14:sldId id="256"/>
            <p14:sldId id="257"/>
            <p14:sldId id="260"/>
            <p14:sldId id="262"/>
            <p14:sldId id="264"/>
            <p14:sldId id="263"/>
            <p14:sldId id="258"/>
            <p14:sldId id="259"/>
            <p14:sldId id="261"/>
            <p14:sldId id="265"/>
            <p14:sldId id="266"/>
          </p14:sldIdLst>
        </p14:section>
        <p14:section name="Başlıksız Bölüm" id="{78A264C7-A91B-494D-8798-75D3A094D700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66981-A37B-4C9D-8195-A6F263D7FD37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A9990-B105-453E-9FA5-A31FBB515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55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http://www.who.int/classifications/icf/training/icfbeginnersguide.pdf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A9990-B105-453E-9FA5-A31FBB5156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670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ikdörtgen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Yuvarlatılmış Dikdörtge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Yuvarlatılmış Dikdörtge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Dikdörtgen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Yuvarlatılmış Dikdörtge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Yuvarlatılmış Dikdörtge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25.02.2013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99592" y="2276872"/>
            <a:ext cx="7272808" cy="3600400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sz="2400" dirty="0" smtClean="0"/>
          </a:p>
          <a:p>
            <a:endParaRPr lang="tr-TR" sz="2400"/>
          </a:p>
          <a:p>
            <a:r>
              <a:rPr lang="tr-TR" sz="2400" smtClean="0"/>
              <a:t>Uzm</a:t>
            </a:r>
            <a:r>
              <a:rPr lang="tr-TR" sz="2400" dirty="0" smtClean="0"/>
              <a:t>. İpek Demirok</a:t>
            </a:r>
          </a:p>
          <a:p>
            <a:r>
              <a:rPr lang="tr-TR" sz="2400" dirty="0" smtClean="0"/>
              <a:t>Engelsiz ODTÜ Birimi</a:t>
            </a:r>
            <a:endParaRPr lang="en-US" sz="2400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GÖRME ENGELLİ ÖĞRENCİYLE DERS PARTNERİ OLMAK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568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>
                <a:latin typeface="Algerian" pitchFamily="82" charset="0"/>
              </a:rPr>
              <a:t>Katılımınız ve İlginiz İçin Teşekkür Ederiz…</a:t>
            </a:r>
          </a:p>
          <a:p>
            <a:pPr marL="0" indent="0">
              <a:buNone/>
            </a:pPr>
            <a:endParaRPr lang="tr-TR" dirty="0">
              <a:latin typeface="Algerian" pitchFamily="82" charset="0"/>
            </a:endParaRPr>
          </a:p>
          <a:p>
            <a:pPr marL="0" indent="0">
              <a:buNone/>
            </a:pPr>
            <a:endParaRPr lang="tr-TR" dirty="0" smtClean="0">
              <a:latin typeface="Algerian" pitchFamily="82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924944"/>
            <a:ext cx="3487403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6143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Uzm</a:t>
            </a:r>
            <a:r>
              <a:rPr lang="en-US" dirty="0"/>
              <a:t>. </a:t>
            </a:r>
            <a:r>
              <a:rPr lang="en-US" dirty="0" err="1"/>
              <a:t>İpek</a:t>
            </a:r>
            <a:r>
              <a:rPr lang="en-US" dirty="0"/>
              <a:t> </a:t>
            </a:r>
            <a:r>
              <a:rPr lang="en-US" dirty="0" err="1" smtClean="0"/>
              <a:t>Demirok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idemirok@metu.edu.tr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Engelsiz</a:t>
            </a:r>
            <a:r>
              <a:rPr lang="en-US" dirty="0"/>
              <a:t> ODTÜ </a:t>
            </a:r>
            <a:r>
              <a:rPr lang="en-US" dirty="0" err="1"/>
              <a:t>Birimi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Orta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Üniversitesi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Kütüphane-Solmaz</a:t>
            </a:r>
            <a:r>
              <a:rPr lang="en-US" dirty="0"/>
              <a:t> </a:t>
            </a:r>
            <a:r>
              <a:rPr lang="en-US" dirty="0" err="1"/>
              <a:t>İzdemir</a:t>
            </a:r>
            <a:r>
              <a:rPr lang="en-US" dirty="0"/>
              <a:t> </a:t>
            </a:r>
            <a:r>
              <a:rPr lang="en-US" dirty="0" err="1"/>
              <a:t>Salonu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06800-Çankaya/Ankara</a:t>
            </a:r>
          </a:p>
          <a:p>
            <a:pPr marL="0" indent="0">
              <a:buNone/>
            </a:pPr>
            <a:r>
              <a:rPr lang="en-US" dirty="0"/>
              <a:t>Tel: +90 312 210 7196</a:t>
            </a:r>
          </a:p>
        </p:txBody>
      </p:sp>
    </p:spTree>
    <p:extLst>
      <p:ext uri="{BB962C8B-B14F-4D97-AF65-F5344CB8AC3E}">
        <p14:creationId xmlns:p14="http://schemas.microsoft.com/office/powerpoint/2010/main" val="3490926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ENGEL NEDİR?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tr-TR" sz="1800" dirty="0" smtClean="0"/>
              <a:t>Her engel türü gözle görülür olmayabilir.</a:t>
            </a:r>
          </a:p>
          <a:p>
            <a:pPr lvl="1">
              <a:buFont typeface="Arial" pitchFamily="34" charset="0"/>
              <a:buChar char="•"/>
            </a:pPr>
            <a:endParaRPr lang="tr-TR" sz="1800" dirty="0" smtClean="0"/>
          </a:p>
          <a:p>
            <a:pPr lvl="1">
              <a:buFont typeface="Arial" pitchFamily="34" charset="0"/>
              <a:buChar char="•"/>
            </a:pPr>
            <a:r>
              <a:rPr lang="tr-TR" sz="1800" dirty="0" smtClean="0"/>
              <a:t>İki engelli kişi aynı tanıya sahip olsalar da farklıdırlar.     </a:t>
            </a:r>
          </a:p>
          <a:p>
            <a:pPr lvl="1">
              <a:buFont typeface="Arial" pitchFamily="34" charset="0"/>
              <a:buChar char="•"/>
            </a:pPr>
            <a:endParaRPr lang="tr-TR" sz="1800" dirty="0" smtClean="0"/>
          </a:p>
          <a:p>
            <a:pPr lvl="1">
              <a:buFont typeface="Arial" pitchFamily="34" charset="0"/>
              <a:buChar char="•"/>
            </a:pPr>
            <a:r>
              <a:rPr lang="tr-TR" sz="1800" dirty="0" smtClean="0"/>
              <a:t>Bir kişinin birden fazla engeli olabilir.</a:t>
            </a:r>
          </a:p>
          <a:p>
            <a:pPr lvl="1">
              <a:buFont typeface="Arial" pitchFamily="34" charset="0"/>
              <a:buChar char="•"/>
            </a:pPr>
            <a:endParaRPr lang="tr-TR" sz="1800" dirty="0"/>
          </a:p>
          <a:p>
            <a:pPr lvl="1">
              <a:buFont typeface="Arial" pitchFamily="34" charset="0"/>
              <a:buChar char="•"/>
            </a:pPr>
            <a:r>
              <a:rPr lang="tr-TR" sz="1800" dirty="0"/>
              <a:t>Eğitimde karşılaşılan engeller sadece fiziksel ya da teknolojik </a:t>
            </a:r>
            <a:endParaRPr lang="tr-TR" sz="1800" dirty="0" smtClean="0"/>
          </a:p>
          <a:p>
            <a:pPr marL="320040" lvl="1" indent="0">
              <a:buNone/>
            </a:pPr>
            <a:r>
              <a:rPr lang="tr-TR" sz="1800" dirty="0" smtClean="0"/>
              <a:t>     koşullardan kaynaklanmaz</a:t>
            </a:r>
          </a:p>
          <a:p>
            <a:pPr lvl="1">
              <a:buFont typeface="Arial" pitchFamily="34" charset="0"/>
              <a:buChar char="•"/>
            </a:pPr>
            <a:endParaRPr lang="tr-TR" sz="1800" dirty="0" smtClean="0"/>
          </a:p>
          <a:p>
            <a:pPr lvl="1">
              <a:buFont typeface="Arial" pitchFamily="34" charset="0"/>
              <a:buChar char="•"/>
            </a:pPr>
            <a:r>
              <a:rPr lang="tr-TR" sz="1800" dirty="0" smtClean="0"/>
              <a:t>Bir kişinin yetilerine ve kapasitelerine kişinin engel durumunu düşünerek karar vermeyin</a:t>
            </a:r>
          </a:p>
          <a:p>
            <a:pPr lvl="1">
              <a:buFont typeface="Arial" pitchFamily="34" charset="0"/>
              <a:buChar char="•"/>
            </a:pPr>
            <a:endParaRPr lang="tr-T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48680"/>
            <a:ext cx="2376264" cy="2877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0794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Engelliliği </a:t>
            </a:r>
            <a:r>
              <a:rPr lang="tr-TR" dirty="0"/>
              <a:t>A</a:t>
            </a:r>
            <a:r>
              <a:rPr lang="tr-TR" dirty="0" smtClean="0"/>
              <a:t>nlamak: </a:t>
            </a:r>
            <a:r>
              <a:rPr lang="tr-TR" dirty="0" err="1" smtClean="0"/>
              <a:t>Biyopsikososyal</a:t>
            </a:r>
            <a:r>
              <a:rPr lang="tr-TR" dirty="0" smtClean="0"/>
              <a:t> model (ICF, 2002)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7848872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 			</a:t>
            </a:r>
            <a:r>
              <a:rPr lang="tr-TR" b="1" dirty="0" smtClean="0"/>
              <a:t>Sağlık Durumu</a:t>
            </a:r>
          </a:p>
          <a:p>
            <a:pPr marL="0" indent="0">
              <a:buNone/>
            </a:pPr>
            <a:r>
              <a:rPr lang="tr-TR" dirty="0" smtClean="0"/>
              <a:t>		(hastalık ya da bozukluk)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Vücut Yapısı                        Etkinlik                       Katılım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ve Fonksiyonu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    Bağla</a:t>
            </a:r>
          </a:p>
          <a:p>
            <a:pPr marL="0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	Bağlamsal Etmenler</a:t>
            </a:r>
            <a:endParaRPr lang="en-US" b="1" dirty="0"/>
          </a:p>
        </p:txBody>
      </p:sp>
      <p:cxnSp>
        <p:nvCxnSpPr>
          <p:cNvPr id="11" name="Düz Bağlayıcı 10"/>
          <p:cNvCxnSpPr/>
          <p:nvPr/>
        </p:nvCxnSpPr>
        <p:spPr>
          <a:xfrm>
            <a:off x="1259632" y="2564904"/>
            <a:ext cx="59766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1259632" y="256490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4247964" y="2430612"/>
            <a:ext cx="0" cy="85437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>
            <a:off x="7236296" y="256490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Ok Bağlayıcısı 20"/>
          <p:cNvCxnSpPr/>
          <p:nvPr/>
        </p:nvCxnSpPr>
        <p:spPr>
          <a:xfrm>
            <a:off x="3923215" y="3429000"/>
            <a:ext cx="100811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Ok Bağlayıcısı 22"/>
          <p:cNvCxnSpPr/>
          <p:nvPr/>
        </p:nvCxnSpPr>
        <p:spPr>
          <a:xfrm>
            <a:off x="6587511" y="3468414"/>
            <a:ext cx="100811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23"/>
          <p:cNvCxnSpPr/>
          <p:nvPr/>
        </p:nvCxnSpPr>
        <p:spPr>
          <a:xfrm>
            <a:off x="1259632" y="4509120"/>
            <a:ext cx="59766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/>
          <p:nvPr/>
        </p:nvCxnSpPr>
        <p:spPr>
          <a:xfrm flipV="1">
            <a:off x="1259632" y="414908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 flipV="1">
            <a:off x="7236296" y="407707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/>
          <p:nvPr/>
        </p:nvCxnSpPr>
        <p:spPr>
          <a:xfrm>
            <a:off x="2267744" y="4653136"/>
            <a:ext cx="38884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Düz Ok Bağlayıcısı 1023"/>
          <p:cNvCxnSpPr/>
          <p:nvPr/>
        </p:nvCxnSpPr>
        <p:spPr>
          <a:xfrm>
            <a:off x="2267744" y="465313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/>
          <p:nvPr/>
        </p:nvCxnSpPr>
        <p:spPr>
          <a:xfrm>
            <a:off x="6156176" y="465313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Düz Ok Bağlayıcısı 1026"/>
          <p:cNvCxnSpPr/>
          <p:nvPr/>
        </p:nvCxnSpPr>
        <p:spPr>
          <a:xfrm flipV="1">
            <a:off x="4355976" y="3717032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" name="Dikdörtgen 1029"/>
          <p:cNvSpPr/>
          <p:nvPr/>
        </p:nvSpPr>
        <p:spPr>
          <a:xfrm>
            <a:off x="4931327" y="4869160"/>
            <a:ext cx="2664296" cy="5040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Kişisel Etmenler </a:t>
            </a:r>
            <a:endParaRPr lang="en-US" dirty="0"/>
          </a:p>
        </p:txBody>
      </p:sp>
      <p:sp>
        <p:nvSpPr>
          <p:cNvPr id="40" name="Dikdörtgen 39"/>
          <p:cNvSpPr/>
          <p:nvPr/>
        </p:nvSpPr>
        <p:spPr>
          <a:xfrm>
            <a:off x="935596" y="4869160"/>
            <a:ext cx="2664296" cy="5040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Çevresel Etmenler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09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Görme Engeli Olan Öğrenciler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 dirty="0" smtClean="0"/>
              <a:t>Görme engeli olan bireyler farklı seviyelerde görme yetersizliğine sahip olabilir; hafif, orta ve ağır düzeyde ya da görme duyusunu tamamen kaybetmiş olabilirler</a:t>
            </a:r>
          </a:p>
          <a:p>
            <a:pPr marL="0" indent="0">
              <a:buNone/>
            </a:pPr>
            <a:endParaRPr lang="tr-TR" sz="1900" dirty="0" smtClean="0"/>
          </a:p>
          <a:p>
            <a:pPr marL="0" indent="0">
              <a:buNone/>
            </a:pPr>
            <a:r>
              <a:rPr lang="tr-TR" sz="1900" dirty="0" smtClean="0"/>
              <a:t>Akademik ortamdaki temel engeller;</a:t>
            </a:r>
          </a:p>
          <a:p>
            <a:r>
              <a:rPr lang="tr-TR" sz="1900" dirty="0" err="1"/>
              <a:t>K</a:t>
            </a:r>
            <a:r>
              <a:rPr lang="en-US" sz="1900" dirty="0" err="1" smtClean="0"/>
              <a:t>ampüste</a:t>
            </a:r>
            <a:r>
              <a:rPr lang="en-US" sz="1900" dirty="0" smtClean="0"/>
              <a:t> </a:t>
            </a:r>
            <a:r>
              <a:rPr lang="en-US" sz="1900" dirty="0" err="1" smtClean="0"/>
              <a:t>mobilite</a:t>
            </a:r>
            <a:r>
              <a:rPr lang="en-US" sz="1900" dirty="0" smtClean="0"/>
              <a:t>/</a:t>
            </a:r>
            <a:r>
              <a:rPr lang="en-US" sz="1900" dirty="0" err="1" smtClean="0"/>
              <a:t>hareketlilik</a:t>
            </a:r>
            <a:endParaRPr lang="tr-TR" sz="1900" dirty="0" smtClean="0"/>
          </a:p>
          <a:p>
            <a:r>
              <a:rPr lang="tr-TR" sz="1900" dirty="0" err="1"/>
              <a:t>B</a:t>
            </a:r>
            <a:r>
              <a:rPr lang="en-US" sz="1900" dirty="0" err="1" smtClean="0"/>
              <a:t>asılı</a:t>
            </a:r>
            <a:r>
              <a:rPr lang="en-US" sz="1900" dirty="0" smtClean="0"/>
              <a:t> </a:t>
            </a:r>
            <a:r>
              <a:rPr lang="en-US" sz="1900" dirty="0" err="1"/>
              <a:t>ya</a:t>
            </a:r>
            <a:r>
              <a:rPr lang="en-US" sz="1900" dirty="0"/>
              <a:t> da </a:t>
            </a:r>
            <a:r>
              <a:rPr lang="en-US" sz="1900" dirty="0" err="1"/>
              <a:t>diğer</a:t>
            </a:r>
            <a:r>
              <a:rPr lang="en-US" sz="1900" dirty="0"/>
              <a:t> </a:t>
            </a:r>
            <a:r>
              <a:rPr lang="en-US" sz="1900" dirty="0" err="1"/>
              <a:t>görsel</a:t>
            </a:r>
            <a:r>
              <a:rPr lang="en-US" sz="1900" dirty="0"/>
              <a:t> </a:t>
            </a:r>
            <a:r>
              <a:rPr lang="en-US" sz="1900" dirty="0" err="1"/>
              <a:t>materyallere</a:t>
            </a:r>
            <a:r>
              <a:rPr lang="en-US" sz="1900" dirty="0"/>
              <a:t> </a:t>
            </a:r>
            <a:r>
              <a:rPr lang="en-US" sz="1900" dirty="0" err="1" smtClean="0"/>
              <a:t>erişim</a:t>
            </a:r>
            <a:endParaRPr lang="tr-TR" sz="1900" dirty="0" smtClean="0"/>
          </a:p>
          <a:p>
            <a:r>
              <a:rPr lang="tr-TR" sz="1900" dirty="0" err="1"/>
              <a:t>S</a:t>
            </a:r>
            <a:r>
              <a:rPr lang="en-US" sz="1900" dirty="0" err="1" smtClean="0"/>
              <a:t>laytlardaki</a:t>
            </a:r>
            <a:r>
              <a:rPr lang="en-US" sz="1900" dirty="0" smtClean="0"/>
              <a:t> </a:t>
            </a:r>
            <a:r>
              <a:rPr lang="en-US" sz="1900" dirty="0" err="1" smtClean="0"/>
              <a:t>ya</a:t>
            </a:r>
            <a:r>
              <a:rPr lang="tr-TR" sz="1900" dirty="0" smtClean="0"/>
              <a:t> </a:t>
            </a:r>
            <a:r>
              <a:rPr lang="en-US" sz="1900" dirty="0"/>
              <a:t>da </a:t>
            </a:r>
            <a:r>
              <a:rPr lang="en-US" sz="1900" dirty="0" err="1"/>
              <a:t>tahtadaki</a:t>
            </a:r>
            <a:r>
              <a:rPr lang="en-US" sz="1900" dirty="0"/>
              <a:t> </a:t>
            </a:r>
            <a:r>
              <a:rPr lang="en-US" sz="1900" dirty="0" err="1"/>
              <a:t>yazılı</a:t>
            </a:r>
            <a:r>
              <a:rPr lang="en-US" sz="1900" dirty="0"/>
              <a:t> </a:t>
            </a:r>
            <a:r>
              <a:rPr lang="en-US" sz="1900" dirty="0" err="1"/>
              <a:t>notlara</a:t>
            </a:r>
            <a:r>
              <a:rPr lang="en-US" sz="1900" dirty="0"/>
              <a:t> </a:t>
            </a:r>
            <a:r>
              <a:rPr lang="en-US" sz="1900" dirty="0" err="1"/>
              <a:t>erişim</a:t>
            </a:r>
            <a:endParaRPr lang="tr-TR" sz="1900" dirty="0"/>
          </a:p>
          <a:p>
            <a:r>
              <a:rPr lang="tr-TR" sz="1900" dirty="0"/>
              <a:t>N</a:t>
            </a:r>
            <a:r>
              <a:rPr lang="en-US" sz="1900" dirty="0" err="1" smtClean="0"/>
              <a:t>ot</a:t>
            </a:r>
            <a:r>
              <a:rPr lang="en-US" sz="1900" dirty="0" smtClean="0"/>
              <a:t> </a:t>
            </a:r>
            <a:r>
              <a:rPr lang="en-US" sz="1900" dirty="0"/>
              <a:t>alma, </a:t>
            </a:r>
            <a:r>
              <a:rPr lang="en-US" sz="1900" dirty="0" err="1"/>
              <a:t>şekil</a:t>
            </a:r>
            <a:r>
              <a:rPr lang="en-US" sz="1900" dirty="0"/>
              <a:t>, </a:t>
            </a:r>
            <a:r>
              <a:rPr lang="en-US" sz="1900" dirty="0" err="1"/>
              <a:t>resim</a:t>
            </a:r>
            <a:r>
              <a:rPr lang="en-US" sz="1900" dirty="0"/>
              <a:t> </a:t>
            </a:r>
            <a:r>
              <a:rPr lang="en-US" sz="1900" dirty="0" err="1"/>
              <a:t>ve</a:t>
            </a:r>
            <a:r>
              <a:rPr lang="en-US" sz="1900" dirty="0"/>
              <a:t> </a:t>
            </a:r>
            <a:r>
              <a:rPr lang="en-US" sz="1900" dirty="0" err="1"/>
              <a:t>tablo</a:t>
            </a:r>
            <a:r>
              <a:rPr lang="en-US" sz="1900" dirty="0"/>
              <a:t> </a:t>
            </a:r>
            <a:r>
              <a:rPr lang="en-US" sz="1900" dirty="0" err="1"/>
              <a:t>gibi</a:t>
            </a:r>
            <a:r>
              <a:rPr lang="en-US" sz="1900" dirty="0"/>
              <a:t> </a:t>
            </a:r>
            <a:r>
              <a:rPr lang="en-US" sz="1900" dirty="0" err="1"/>
              <a:t>görsel</a:t>
            </a:r>
            <a:r>
              <a:rPr lang="en-US" sz="1900" dirty="0"/>
              <a:t> </a:t>
            </a:r>
            <a:r>
              <a:rPr lang="en-US" sz="1900" dirty="0" err="1"/>
              <a:t>araçların</a:t>
            </a:r>
            <a:r>
              <a:rPr lang="en-US" sz="1900" dirty="0"/>
              <a:t> </a:t>
            </a:r>
            <a:r>
              <a:rPr lang="en-US" sz="1900" dirty="0" err="1"/>
              <a:t>kullanıldığı</a:t>
            </a:r>
            <a:r>
              <a:rPr lang="en-US" sz="1900" dirty="0"/>
              <a:t> </a:t>
            </a:r>
            <a:r>
              <a:rPr lang="en-US" sz="1900" dirty="0" err="1"/>
              <a:t>dersleri</a:t>
            </a:r>
            <a:r>
              <a:rPr lang="en-US" sz="1900" dirty="0"/>
              <a:t> </a:t>
            </a:r>
            <a:r>
              <a:rPr lang="en-US" sz="1900" dirty="0" err="1" smtClean="0"/>
              <a:t>anlama</a:t>
            </a:r>
            <a:endParaRPr lang="tr-TR" sz="1900" dirty="0" smtClean="0"/>
          </a:p>
          <a:p>
            <a:r>
              <a:rPr lang="en-US" sz="1900" dirty="0" smtClean="0"/>
              <a:t>Okuma</a:t>
            </a:r>
            <a:r>
              <a:rPr lang="tr-TR" sz="1900" dirty="0"/>
              <a:t> </a:t>
            </a:r>
          </a:p>
          <a:p>
            <a:r>
              <a:rPr lang="tr-TR" sz="1900" dirty="0"/>
              <a:t>K</a:t>
            </a:r>
            <a:r>
              <a:rPr lang="en-US" sz="1900" dirty="0" err="1"/>
              <a:t>aranlıkta</a:t>
            </a:r>
            <a:r>
              <a:rPr lang="en-US" sz="1900" dirty="0"/>
              <a:t> </a:t>
            </a:r>
            <a:r>
              <a:rPr lang="en-US" sz="1900" dirty="0" err="1"/>
              <a:t>ya</a:t>
            </a:r>
            <a:r>
              <a:rPr lang="en-US" sz="1900" dirty="0"/>
              <a:t> da </a:t>
            </a:r>
            <a:r>
              <a:rPr lang="en-US" sz="1900" dirty="0" err="1"/>
              <a:t>aydınlıkta</a:t>
            </a:r>
            <a:r>
              <a:rPr lang="en-US" sz="1900" dirty="0"/>
              <a:t> </a:t>
            </a:r>
            <a:r>
              <a:rPr lang="tr-TR" sz="1900" dirty="0" smtClean="0"/>
              <a:t>veya yakını ya da uzağı görmede zorluk</a:t>
            </a:r>
            <a:endParaRPr lang="tr-TR" sz="1900" dirty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671524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Görme Engelli Bireylere Karşı Genel Tutum ve Davranışlar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Selamlaşırken adınızı söyleyin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Herhangi bir konuda destek sunmadan önce herhangi bir ihtiyacı olup olmadığını sorun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Rehberlik ederken kolunuza girmesine izin verin ve önden yürüyün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Kendi sağınızı solunuzu değil onun sağını solunu söyleyin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Saat yönlerini kullanın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Sandalyeye oturacaklarında, sandalyenin arkasına dokunmasını sağlayın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«görüşürüz», «okumak», «izlemek» gibi kelimeleri kullanmaktan çekinmeyiniz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671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Görme Engelli Öğrenciyle Çalışırken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1800" dirty="0" smtClean="0"/>
          </a:p>
          <a:p>
            <a:r>
              <a:rPr lang="tr-TR" sz="1800" dirty="0" smtClean="0"/>
              <a:t>Çalışmalarınız esnasında açık, anlaşılır bir dille okuyunuz/ konuşunuz</a:t>
            </a:r>
          </a:p>
          <a:p>
            <a:pPr marL="0" indent="0">
              <a:buNone/>
            </a:pPr>
            <a:endParaRPr lang="tr-TR" sz="1800" dirty="0" smtClean="0"/>
          </a:p>
          <a:p>
            <a:r>
              <a:rPr lang="tr-TR" sz="1800" dirty="0" smtClean="0"/>
              <a:t>Ders anlatırken eğer varsa resimleri, şemaları, grafikleri tanımlayınız</a:t>
            </a:r>
          </a:p>
          <a:p>
            <a:pPr marL="0" indent="0">
              <a:buNone/>
            </a:pPr>
            <a:endParaRPr lang="tr-TR" sz="1800" dirty="0" smtClean="0"/>
          </a:p>
          <a:p>
            <a:r>
              <a:rPr lang="tr-TR" sz="1800" dirty="0" smtClean="0"/>
              <a:t>Bu, şu, o gibi işaret zamirlerini kullanmadan doğrudan tanımlamak istediğiniz şeyi söyleyiniz</a:t>
            </a:r>
          </a:p>
          <a:p>
            <a:pPr marL="0" indent="0">
              <a:buNone/>
            </a:pPr>
            <a:endParaRPr lang="tr-TR" sz="1800" dirty="0" smtClean="0"/>
          </a:p>
          <a:p>
            <a:r>
              <a:rPr lang="tr-TR" sz="1800" dirty="0" smtClean="0"/>
              <a:t>Öğrencinin talebinden fazla çalışmak için ısrarcı olmayınız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45766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Partnerliği Hizmeti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2000" dirty="0" smtClean="0"/>
          </a:p>
          <a:p>
            <a:r>
              <a:rPr lang="en-US" sz="2000" dirty="0" smtClean="0"/>
              <a:t>Alan </a:t>
            </a:r>
            <a:r>
              <a:rPr lang="en-US" sz="2000" dirty="0" err="1"/>
              <a:t>yazın</a:t>
            </a:r>
            <a:r>
              <a:rPr lang="en-US" sz="2000" dirty="0"/>
              <a:t> </a:t>
            </a:r>
            <a:r>
              <a:rPr lang="en-US" sz="2000" dirty="0" err="1"/>
              <a:t>taraması</a:t>
            </a:r>
            <a:r>
              <a:rPr lang="en-US" sz="2000" dirty="0"/>
              <a:t> </a:t>
            </a:r>
            <a:r>
              <a:rPr lang="en-US" sz="2000" dirty="0" err="1"/>
              <a:t>yaparken</a:t>
            </a:r>
            <a:r>
              <a:rPr lang="en-US" sz="2000" dirty="0"/>
              <a:t> </a:t>
            </a:r>
            <a:r>
              <a:rPr lang="en-US" sz="2000" dirty="0" err="1"/>
              <a:t>destek</a:t>
            </a:r>
            <a:r>
              <a:rPr lang="en-US" sz="2000" dirty="0"/>
              <a:t> </a:t>
            </a:r>
            <a:r>
              <a:rPr lang="en-US" sz="2000" dirty="0" err="1" smtClean="0"/>
              <a:t>olmak</a:t>
            </a: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Yazılı kaynakları </a:t>
            </a:r>
            <a:r>
              <a:rPr lang="tr-TR" sz="2000" dirty="0" smtClean="0"/>
              <a:t>okumak</a:t>
            </a:r>
          </a:p>
          <a:p>
            <a:endParaRPr lang="en-US" sz="2000" dirty="0"/>
          </a:p>
          <a:p>
            <a:r>
              <a:rPr lang="en-US" sz="2000" dirty="0" err="1"/>
              <a:t>Ödevlerin</a:t>
            </a:r>
            <a:r>
              <a:rPr lang="en-US" sz="2000" dirty="0"/>
              <a:t> </a:t>
            </a:r>
            <a:r>
              <a:rPr lang="en-US" sz="2000" dirty="0" err="1"/>
              <a:t>yapılmasında</a:t>
            </a:r>
            <a:r>
              <a:rPr lang="en-US" sz="2000" dirty="0"/>
              <a:t> </a:t>
            </a:r>
            <a:r>
              <a:rPr lang="en-US" sz="2000" dirty="0" err="1"/>
              <a:t>destek</a:t>
            </a:r>
            <a:r>
              <a:rPr lang="en-US" sz="2000" dirty="0"/>
              <a:t> </a:t>
            </a:r>
            <a:r>
              <a:rPr lang="en-US" sz="2000" dirty="0" err="1"/>
              <a:t>olmak</a:t>
            </a:r>
            <a:r>
              <a:rPr lang="en-US" sz="2000" dirty="0"/>
              <a:t> (</a:t>
            </a:r>
            <a:r>
              <a:rPr lang="en-US" sz="2000" dirty="0" err="1"/>
              <a:t>okuma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söyleneni</a:t>
            </a:r>
            <a:r>
              <a:rPr lang="en-US" sz="2000" dirty="0"/>
              <a:t> </a:t>
            </a:r>
            <a:r>
              <a:rPr lang="en-US" sz="2000" dirty="0" err="1"/>
              <a:t>yazma</a:t>
            </a:r>
            <a:r>
              <a:rPr lang="en-US" sz="2000" dirty="0"/>
              <a:t>, </a:t>
            </a:r>
            <a:r>
              <a:rPr lang="en-US" sz="2000" dirty="0" err="1"/>
              <a:t>kaynakça</a:t>
            </a:r>
            <a:r>
              <a:rPr lang="en-US" sz="2000" dirty="0"/>
              <a:t> </a:t>
            </a:r>
            <a:r>
              <a:rPr lang="en-US" sz="2000" dirty="0" err="1"/>
              <a:t>oluşturma</a:t>
            </a:r>
            <a:r>
              <a:rPr lang="en-US" sz="2000" dirty="0"/>
              <a:t>, </a:t>
            </a:r>
            <a:r>
              <a:rPr lang="en-US" sz="2000" dirty="0" err="1"/>
              <a:t>biçimsel</a:t>
            </a:r>
            <a:r>
              <a:rPr lang="en-US" sz="2000" dirty="0"/>
              <a:t> </a:t>
            </a:r>
            <a:r>
              <a:rPr lang="en-US" sz="2000" dirty="0" err="1"/>
              <a:t>düzenlemeler</a:t>
            </a:r>
            <a:r>
              <a:rPr lang="en-US" sz="2000" dirty="0"/>
              <a:t> </a:t>
            </a:r>
            <a:r>
              <a:rPr lang="en-US" sz="2000" dirty="0" err="1"/>
              <a:t>yapma</a:t>
            </a:r>
            <a:r>
              <a:rPr lang="en-US" sz="2000" dirty="0"/>
              <a:t> </a:t>
            </a:r>
            <a:r>
              <a:rPr lang="tr-TR" sz="2000" dirty="0" err="1" smtClean="0"/>
              <a:t>vb</a:t>
            </a:r>
            <a:r>
              <a:rPr lang="en-US" sz="2000" dirty="0" smtClean="0"/>
              <a:t>)</a:t>
            </a:r>
            <a:endParaRPr lang="tr-TR" sz="2000" dirty="0" smtClean="0"/>
          </a:p>
          <a:p>
            <a:endParaRPr lang="en-US" sz="2000" dirty="0"/>
          </a:p>
          <a:p>
            <a:r>
              <a:rPr lang="en-US" sz="2000" dirty="0" err="1"/>
              <a:t>Birlikte</a:t>
            </a:r>
            <a:r>
              <a:rPr lang="en-US" sz="2000" dirty="0"/>
              <a:t> </a:t>
            </a:r>
            <a:r>
              <a:rPr lang="en-US" sz="2000" dirty="0" err="1"/>
              <a:t>ders</a:t>
            </a:r>
            <a:r>
              <a:rPr lang="en-US" sz="2000" dirty="0"/>
              <a:t> </a:t>
            </a:r>
            <a:r>
              <a:rPr lang="en-US" sz="2000" dirty="0" err="1"/>
              <a:t>çalışma</a:t>
            </a:r>
            <a:r>
              <a:rPr lang="en-US" sz="2000" dirty="0"/>
              <a:t> (</a:t>
            </a:r>
            <a:r>
              <a:rPr lang="en-US" sz="2000" dirty="0" err="1"/>
              <a:t>konu</a:t>
            </a:r>
            <a:r>
              <a:rPr lang="en-US" sz="2000" dirty="0"/>
              <a:t> </a:t>
            </a:r>
            <a:r>
              <a:rPr lang="en-US" sz="2000" dirty="0" err="1"/>
              <a:t>tekrarı</a:t>
            </a:r>
            <a:r>
              <a:rPr lang="en-US" sz="2000" dirty="0"/>
              <a:t> </a:t>
            </a:r>
            <a:r>
              <a:rPr lang="en-US" sz="2000" dirty="0" err="1"/>
              <a:t>yapma</a:t>
            </a:r>
            <a:r>
              <a:rPr lang="en-US" sz="2000" dirty="0"/>
              <a:t>, problem </a:t>
            </a:r>
            <a:r>
              <a:rPr lang="en-US" sz="2000" dirty="0" err="1"/>
              <a:t>çözme</a:t>
            </a:r>
            <a:r>
              <a:rPr lang="en-US" sz="2000" dirty="0" smtClean="0"/>
              <a:t>) </a:t>
            </a:r>
            <a:endParaRPr lang="en-US" sz="2000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2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Ders Partnerinin Öğrenciye Karşı Sorumlulukları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1800" dirty="0">
                <a:cs typeface="Times New Roman" pitchFamily="18" charset="0"/>
              </a:rPr>
              <a:t>Ders partneri hizmeti </a:t>
            </a:r>
            <a:r>
              <a:rPr lang="en-US" sz="1800" dirty="0" err="1">
                <a:cs typeface="Times New Roman" pitchFamily="18" charset="0"/>
              </a:rPr>
              <a:t>verilen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öğrencinin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mahremiyetine</a:t>
            </a:r>
            <a:r>
              <a:rPr lang="en-US" sz="1800" dirty="0">
                <a:cs typeface="Times New Roman" pitchFamily="18" charset="0"/>
              </a:rPr>
              <a:t>, </a:t>
            </a:r>
            <a:r>
              <a:rPr lang="en-US" sz="1800" dirty="0" err="1">
                <a:cs typeface="Times New Roman" pitchFamily="18" charset="0"/>
              </a:rPr>
              <a:t>kimlik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ve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engellilik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bilgilerini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kimseyle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paylaşmayarak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saygı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duymak</a:t>
            </a:r>
            <a:r>
              <a:rPr lang="en-US" sz="1800" dirty="0">
                <a:cs typeface="Times New Roman" pitchFamily="18" charset="0"/>
              </a:rPr>
              <a:t>. </a:t>
            </a:r>
            <a:endParaRPr lang="tr-TR" sz="1800" dirty="0">
              <a:cs typeface="Times New Roman" pitchFamily="18" charset="0"/>
            </a:endParaRPr>
          </a:p>
          <a:p>
            <a:endParaRPr lang="tr-TR" sz="1800" dirty="0">
              <a:cs typeface="Times New Roman" pitchFamily="18" charset="0"/>
            </a:endParaRPr>
          </a:p>
          <a:p>
            <a:r>
              <a:rPr lang="tr-TR" sz="1800" dirty="0">
                <a:cs typeface="Times New Roman" pitchFamily="18" charset="0"/>
              </a:rPr>
              <a:t>Ders partneri olarak çalışılacak zaman ve süre planlamasında öğrenciyle işbirliği yapmak. </a:t>
            </a:r>
            <a:endParaRPr lang="en-US" sz="1800" dirty="0">
              <a:cs typeface="Times New Roman" pitchFamily="18" charset="0"/>
            </a:endParaRPr>
          </a:p>
          <a:p>
            <a:endParaRPr lang="tr-TR" sz="1800" dirty="0">
              <a:cs typeface="Times New Roman" pitchFamily="18" charset="0"/>
            </a:endParaRPr>
          </a:p>
          <a:p>
            <a:r>
              <a:rPr lang="en-US" sz="1800" dirty="0" err="1">
                <a:cs typeface="Times New Roman" pitchFamily="18" charset="0"/>
              </a:rPr>
              <a:t>Önceden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kararlaştırılmış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gün</a:t>
            </a:r>
            <a:r>
              <a:rPr lang="en-US" sz="1800" dirty="0">
                <a:cs typeface="Times New Roman" pitchFamily="18" charset="0"/>
              </a:rPr>
              <a:t>, </a:t>
            </a:r>
            <a:r>
              <a:rPr lang="en-US" sz="1800" dirty="0" err="1">
                <a:cs typeface="Times New Roman" pitchFamily="18" charset="0"/>
              </a:rPr>
              <a:t>saat</a:t>
            </a:r>
            <a:r>
              <a:rPr lang="en-US" sz="1800" dirty="0">
                <a:cs typeface="Times New Roman" pitchFamily="18" charset="0"/>
              </a:rPr>
              <a:t>, </a:t>
            </a:r>
            <a:r>
              <a:rPr lang="en-US" sz="1800" dirty="0" err="1">
                <a:cs typeface="Times New Roman" pitchFamily="18" charset="0"/>
              </a:rPr>
              <a:t>yer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ve</a:t>
            </a:r>
            <a:r>
              <a:rPr lang="en-US" sz="1800" dirty="0">
                <a:cs typeface="Times New Roman" pitchFamily="18" charset="0"/>
              </a:rPr>
              <a:t> de </a:t>
            </a:r>
            <a:r>
              <a:rPr lang="en-US" sz="1800" dirty="0" err="1">
                <a:cs typeface="Times New Roman" pitchFamily="18" charset="0"/>
              </a:rPr>
              <a:t>biçimde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tr-TR" sz="1800" dirty="0" smtClean="0">
                <a:cs typeface="Times New Roman" pitchFamily="18" charset="0"/>
              </a:rPr>
              <a:t>öğrenciyle </a:t>
            </a:r>
            <a:r>
              <a:rPr lang="tr-TR" sz="1800" dirty="0">
                <a:cs typeface="Times New Roman" pitchFamily="18" charset="0"/>
              </a:rPr>
              <a:t>çalışmak için hazır bulunmak</a:t>
            </a:r>
          </a:p>
          <a:p>
            <a:endParaRPr lang="tr-TR" sz="1800" dirty="0">
              <a:cs typeface="Times New Roman" pitchFamily="18" charset="0"/>
            </a:endParaRPr>
          </a:p>
          <a:p>
            <a:r>
              <a:rPr lang="tr-TR" sz="1800" dirty="0">
                <a:cs typeface="Times New Roman" pitchFamily="18" charset="0"/>
              </a:rPr>
              <a:t>Önceden kararlaştırılan süre boyunca çalışmaya devam etmek.</a:t>
            </a:r>
          </a:p>
          <a:p>
            <a:endParaRPr lang="tr-TR" sz="1800" dirty="0">
              <a:cs typeface="Times New Roman" pitchFamily="18" charset="0"/>
            </a:endParaRPr>
          </a:p>
          <a:p>
            <a:r>
              <a:rPr lang="en-US" sz="1800" dirty="0" err="1">
                <a:cs typeface="Times New Roman" pitchFamily="18" charset="0"/>
              </a:rPr>
              <a:t>Herhangi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bir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aksaklık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ya</a:t>
            </a:r>
            <a:r>
              <a:rPr lang="en-US" sz="1800" dirty="0">
                <a:cs typeface="Times New Roman" pitchFamily="18" charset="0"/>
              </a:rPr>
              <a:t> da </a:t>
            </a:r>
            <a:r>
              <a:rPr lang="en-US" sz="1800" dirty="0" err="1">
                <a:cs typeface="Times New Roman" pitchFamily="18" charset="0"/>
              </a:rPr>
              <a:t>sağlık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sorunları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nedeniyle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tr-TR" sz="1800" dirty="0" err="1">
                <a:cs typeface="Times New Roman" pitchFamily="18" charset="0"/>
              </a:rPr>
              <a:t>katılanamayacak</a:t>
            </a:r>
            <a:r>
              <a:rPr lang="tr-TR" sz="1800" dirty="0">
                <a:cs typeface="Times New Roman" pitchFamily="18" charset="0"/>
              </a:rPr>
              <a:t> çalışmaları mümkün olduğunca kısa süre içinde öğrenciye </a:t>
            </a:r>
            <a:r>
              <a:rPr lang="tr-TR" sz="1800" dirty="0" smtClean="0">
                <a:cs typeface="Times New Roman" pitchFamily="18" charset="0"/>
              </a:rPr>
              <a:t>ve </a:t>
            </a:r>
            <a:r>
              <a:rPr lang="tr-TR" sz="1800" dirty="0" err="1" smtClean="0">
                <a:cs typeface="Times New Roman" pitchFamily="18" charset="0"/>
              </a:rPr>
              <a:t>EOB’ne</a:t>
            </a:r>
            <a:r>
              <a:rPr lang="tr-TR" sz="1800" dirty="0" smtClean="0">
                <a:cs typeface="Times New Roman" pitchFamily="18" charset="0"/>
              </a:rPr>
              <a:t> iletmek </a:t>
            </a:r>
            <a:endParaRPr lang="en-US" sz="1800" dirty="0">
              <a:cs typeface="Times New Roman" pitchFamily="18" charset="0"/>
            </a:endParaRPr>
          </a:p>
          <a:p>
            <a:endParaRPr lang="tr-TR" sz="1800" dirty="0">
              <a:cs typeface="Times New Roman" pitchFamily="18" charset="0"/>
            </a:endParaRPr>
          </a:p>
          <a:p>
            <a:r>
              <a:rPr lang="en-US" sz="1800" dirty="0" err="1">
                <a:cs typeface="Times New Roman" pitchFamily="18" charset="0"/>
              </a:rPr>
              <a:t>İletişim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 smtClean="0">
                <a:cs typeface="Times New Roman" pitchFamily="18" charset="0"/>
              </a:rPr>
              <a:t>bilgilerini</a:t>
            </a:r>
            <a:r>
              <a:rPr lang="tr-TR" sz="1800" dirty="0" smtClean="0">
                <a:cs typeface="Times New Roman" pitchFamily="18" charset="0"/>
              </a:rPr>
              <a:t>n</a:t>
            </a:r>
            <a:r>
              <a:rPr lang="en-US" sz="1800" dirty="0" smtClean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değişmesi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durumunda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hizmet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 smtClean="0">
                <a:cs typeface="Times New Roman" pitchFamily="18" charset="0"/>
              </a:rPr>
              <a:t>ver</a:t>
            </a:r>
            <a:r>
              <a:rPr lang="tr-TR" sz="1800" dirty="0" smtClean="0">
                <a:cs typeface="Times New Roman" pitchFamily="18" charset="0"/>
              </a:rPr>
              <a:t>ilen</a:t>
            </a:r>
            <a:r>
              <a:rPr lang="en-US" sz="1800" dirty="0" smtClean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öğrenciyi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ve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Birimi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>
                <a:cs typeface="Times New Roman" pitchFamily="18" charset="0"/>
              </a:rPr>
              <a:t>ivedilikle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en-US" sz="1800" dirty="0" err="1" smtClean="0">
                <a:cs typeface="Times New Roman" pitchFamily="18" charset="0"/>
              </a:rPr>
              <a:t>bilgilendirmek</a:t>
            </a:r>
            <a:endParaRPr lang="en-US" sz="1800" dirty="0">
              <a:cs typeface="Times New Roman" pitchFamily="18" charset="0"/>
            </a:endParaRPr>
          </a:p>
          <a:p>
            <a:pPr marL="0" indent="0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541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Ders Partnerinin Birime Karşı Sorumlulukları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Haftada iki saat olmak üzere toplam 28 saat çalışma yapmak (koşullara göre düzenlenebilir)</a:t>
            </a:r>
          </a:p>
          <a:p>
            <a:pPr marL="0" indent="0">
              <a:buNone/>
            </a:pPr>
            <a:endParaRPr lang="tr-TR" sz="1800" dirty="0"/>
          </a:p>
          <a:p>
            <a:r>
              <a:rPr lang="tr-TR" sz="1800" dirty="0" smtClean="0"/>
              <a:t>Her hafta çalışma tamamlandıktan sonra </a:t>
            </a:r>
            <a:r>
              <a:rPr lang="tr-TR" sz="1800" dirty="0" err="1" smtClean="0"/>
              <a:t>EOB’ne</a:t>
            </a:r>
            <a:r>
              <a:rPr lang="tr-TR" sz="1800" dirty="0" smtClean="0"/>
              <a:t> gelerek programın onayını almak (Uzm. İpek Demirok’tan)</a:t>
            </a:r>
          </a:p>
          <a:p>
            <a:pPr marL="0" indent="0">
              <a:buNone/>
            </a:pPr>
            <a:endParaRPr lang="tr-TR" sz="1800" dirty="0" smtClean="0"/>
          </a:p>
          <a:p>
            <a:r>
              <a:rPr lang="tr-TR" sz="1800" dirty="0" smtClean="0"/>
              <a:t>Herhangi bir sağlık nedeniyle veya kişisel problemlerden dolayı haftalık çalışma yapılmadıysa </a:t>
            </a:r>
            <a:r>
              <a:rPr lang="tr-TR" sz="1800" dirty="0" err="1" smtClean="0"/>
              <a:t>EOB’yi</a:t>
            </a:r>
            <a:r>
              <a:rPr lang="tr-TR" sz="1800" dirty="0" smtClean="0"/>
              <a:t> bilgilendirmek</a:t>
            </a:r>
          </a:p>
          <a:p>
            <a:pPr marL="0" indent="0">
              <a:buNone/>
            </a:pPr>
            <a:endParaRPr lang="tr-TR" sz="1800" dirty="0" smtClean="0"/>
          </a:p>
          <a:p>
            <a:r>
              <a:rPr lang="tr-TR" sz="1800" dirty="0" smtClean="0"/>
              <a:t>Çalışılamayan haftanın telafisini yapmak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960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234</TotalTime>
  <Words>476</Words>
  <Application>Microsoft Office PowerPoint</Application>
  <PresentationFormat>Ekran Gösterisi (4:3)</PresentationFormat>
  <Paragraphs>112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Hisse Senedi</vt:lpstr>
      <vt:lpstr>   GÖRME ENGELLİ ÖĞRENCİYLE DERS PARTNERİ OLMAK</vt:lpstr>
      <vt:lpstr>ENGEL NEDİR?</vt:lpstr>
      <vt:lpstr>Engelliliği Anlamak: Biyopsikososyal model (ICF, 2002)</vt:lpstr>
      <vt:lpstr>Görme Engeli Olan Öğrenciler</vt:lpstr>
      <vt:lpstr>Görme Engelli Bireylere Karşı Genel Tutum ve Davranışlar</vt:lpstr>
      <vt:lpstr>Görme Engelli Öğrenciyle Çalışırken</vt:lpstr>
      <vt:lpstr>Ders Partnerliği Hizmeti</vt:lpstr>
      <vt:lpstr>Ders Partnerinin Öğrenciye Karşı Sorumlulukları</vt:lpstr>
      <vt:lpstr>Ders Partnerinin Birime Karşı Sorumlulukları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GÖRME ENGELLİ ÖĞRENCİYLE DERS PARTNERİ OLMAK</dc:title>
  <dc:creator>odtu</dc:creator>
  <cp:lastModifiedBy>odtu</cp:lastModifiedBy>
  <cp:revision>24</cp:revision>
  <dcterms:created xsi:type="dcterms:W3CDTF">2013-02-08T09:25:26Z</dcterms:created>
  <dcterms:modified xsi:type="dcterms:W3CDTF">2013-02-25T10:02:44Z</dcterms:modified>
</cp:coreProperties>
</file>